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6" r:id="rId7"/>
    <p:sldId id="267" r:id="rId8"/>
    <p:sldId id="268" r:id="rId9"/>
    <p:sldId id="26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1426A-8832-4F0A-B1A4-F1F1FAA6B86E}" v="2" dt="2024-09-20T23:35:23.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30CA-BD07-62C4-0FA1-1AC483EC11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EC4567-ED65-190E-2888-500921FFD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13A830-3C6C-AE2A-608F-4B0DF422444C}"/>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5" name="Footer Placeholder 4">
            <a:extLst>
              <a:ext uri="{FF2B5EF4-FFF2-40B4-BE49-F238E27FC236}">
                <a16:creationId xmlns:a16="http://schemas.microsoft.com/office/drawing/2014/main" id="{6C80610C-C3B7-8F47-AA24-1E611B056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54D72-453F-351E-E415-1A3ECC6B867D}"/>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298207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EF39-88F7-91EB-E893-BA42A97F3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32D2A4-EE1F-24C8-3677-7AC217B60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7351B-12C3-A2D9-0732-B82DF60108B4}"/>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5" name="Footer Placeholder 4">
            <a:extLst>
              <a:ext uri="{FF2B5EF4-FFF2-40B4-BE49-F238E27FC236}">
                <a16:creationId xmlns:a16="http://schemas.microsoft.com/office/drawing/2014/main" id="{438D94C2-31BF-16C5-E65D-238458861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CCC7A-6F66-94BF-3C51-D3407DDDF357}"/>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405565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3D261-24A0-8172-C4E3-53A0710CFE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C886D-97BC-B7E8-D395-E4904CB77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6AFC6-5147-0BC5-B59C-56CEE7EC5CF4}"/>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5" name="Footer Placeholder 4">
            <a:extLst>
              <a:ext uri="{FF2B5EF4-FFF2-40B4-BE49-F238E27FC236}">
                <a16:creationId xmlns:a16="http://schemas.microsoft.com/office/drawing/2014/main" id="{A9CC170E-36C1-F393-3DB8-B60972613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8353C-1000-E79A-5638-F2FCFB84E12E}"/>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47524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F813-EB5B-5FAB-2589-ED5CE98A0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A2653-94AC-B747-42EA-2F1123DD03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EE8F6-2DBE-3B9E-91CA-14A7A1E673DA}"/>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5" name="Footer Placeholder 4">
            <a:extLst>
              <a:ext uri="{FF2B5EF4-FFF2-40B4-BE49-F238E27FC236}">
                <a16:creationId xmlns:a16="http://schemas.microsoft.com/office/drawing/2014/main" id="{1C4EF42C-AFE5-AD6F-6C8E-B046107D4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4E6DB-224F-5914-2AED-D289971A5A45}"/>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70860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239C-4867-E1DA-8F72-E2B84A66F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3D595-2A15-F6F3-EB1B-56EB79172D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E9D904-B9E3-D584-CC47-1950A098F6DB}"/>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5" name="Footer Placeholder 4">
            <a:extLst>
              <a:ext uri="{FF2B5EF4-FFF2-40B4-BE49-F238E27FC236}">
                <a16:creationId xmlns:a16="http://schemas.microsoft.com/office/drawing/2014/main" id="{54C5CD92-9A9C-16B5-8520-20C9EDD23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260A5-9F73-EF2D-0025-BBAC015EB08F}"/>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266411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FBF1-84B8-B9AB-9DB5-B367BC6FF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C674E-FA08-306C-DF04-3C12AC602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6FB063-01A1-2049-58FA-F049EAE77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7E49E-2069-291A-3007-98071FD8E059}"/>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6" name="Footer Placeholder 5">
            <a:extLst>
              <a:ext uri="{FF2B5EF4-FFF2-40B4-BE49-F238E27FC236}">
                <a16:creationId xmlns:a16="http://schemas.microsoft.com/office/drawing/2014/main" id="{A4DBD4E1-9D0B-590F-D3E0-455EEBA6B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6064E-DAA6-FE67-C309-F99EB12F134F}"/>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316987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543B-B365-BA17-4A61-E4D4ED132D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267C78-07DE-787E-DAAD-F2D07AABA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4B9244-69FC-1986-04AE-BD1B66FC1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5DB14-93FC-44BB-1533-185C3E636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1348C-723B-6ECF-785C-43DBF0E53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A9D36-6C61-E243-E488-52DEDD379DE6}"/>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8" name="Footer Placeholder 7">
            <a:extLst>
              <a:ext uri="{FF2B5EF4-FFF2-40B4-BE49-F238E27FC236}">
                <a16:creationId xmlns:a16="http://schemas.microsoft.com/office/drawing/2014/main" id="{3012F024-C995-478E-EB24-BD3D5440AD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D3AF61-F728-76FC-F1D5-F9D9F4250653}"/>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179271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CB2B-A7A2-918E-5E98-CDF0F43BC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FE6457-5123-5A9A-9BA6-428619A39DA0}"/>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4" name="Footer Placeholder 3">
            <a:extLst>
              <a:ext uri="{FF2B5EF4-FFF2-40B4-BE49-F238E27FC236}">
                <a16:creationId xmlns:a16="http://schemas.microsoft.com/office/drawing/2014/main" id="{D1893C0B-0810-4568-B9CA-3386146422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32E9D-E192-2706-283E-DF9AF1666A64}"/>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134468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2EF129-3172-CEBB-8D01-1645CB7D5944}"/>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3" name="Footer Placeholder 2">
            <a:extLst>
              <a:ext uri="{FF2B5EF4-FFF2-40B4-BE49-F238E27FC236}">
                <a16:creationId xmlns:a16="http://schemas.microsoft.com/office/drawing/2014/main" id="{54E20E69-2418-6F9B-00A4-25CFF58C0C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039D93-6104-3EA8-4694-AF4F1424FB2E}"/>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404569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F4DF-D268-C745-B6EC-C3C4939E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1461AF-89C9-E429-FEEA-C6ACA4C6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E0E0-F3F3-9EB4-9EED-4CF212C63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B1674-BD8E-39E6-5EC5-BE933F17E2C6}"/>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6" name="Footer Placeholder 5">
            <a:extLst>
              <a:ext uri="{FF2B5EF4-FFF2-40B4-BE49-F238E27FC236}">
                <a16:creationId xmlns:a16="http://schemas.microsoft.com/office/drawing/2014/main" id="{BC60FE53-5F71-F8A1-88B0-22798F44C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B00DC-2882-FE70-7CF1-022B0FB9D2A0}"/>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40842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9369-6EED-6A2F-5E4F-FC0E90F54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F18FE6-41B1-80B8-E387-2E265FFCD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E85AAE-16B1-832D-8BE3-7749794D7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005A7-19A0-D909-F121-CB0FDD482AAF}"/>
              </a:ext>
            </a:extLst>
          </p:cNvPr>
          <p:cNvSpPr>
            <a:spLocks noGrp="1"/>
          </p:cNvSpPr>
          <p:nvPr>
            <p:ph type="dt" sz="half" idx="10"/>
          </p:nvPr>
        </p:nvSpPr>
        <p:spPr/>
        <p:txBody>
          <a:bodyPr/>
          <a:lstStyle/>
          <a:p>
            <a:fld id="{FF3115D8-D104-4B81-900C-5203BDAF45ED}" type="datetimeFigureOut">
              <a:rPr lang="en-US" smtClean="0"/>
              <a:t>9/23/2024</a:t>
            </a:fld>
            <a:endParaRPr lang="en-US"/>
          </a:p>
        </p:txBody>
      </p:sp>
      <p:sp>
        <p:nvSpPr>
          <p:cNvPr id="6" name="Footer Placeholder 5">
            <a:extLst>
              <a:ext uri="{FF2B5EF4-FFF2-40B4-BE49-F238E27FC236}">
                <a16:creationId xmlns:a16="http://schemas.microsoft.com/office/drawing/2014/main" id="{C85BEAAD-5C03-AECF-49BA-0AB0F0E34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35D0C-24FD-49CA-9049-71A115AEC001}"/>
              </a:ext>
            </a:extLst>
          </p:cNvPr>
          <p:cNvSpPr>
            <a:spLocks noGrp="1"/>
          </p:cNvSpPr>
          <p:nvPr>
            <p:ph type="sldNum" sz="quarter" idx="12"/>
          </p:nvPr>
        </p:nvSpPr>
        <p:spPr/>
        <p:txBody>
          <a:bodyPr/>
          <a:lstStyle/>
          <a:p>
            <a:fld id="{2FCAD701-7034-425B-9FDD-65437D18C1AC}" type="slidenum">
              <a:rPr lang="en-US" smtClean="0"/>
              <a:t>‹#›</a:t>
            </a:fld>
            <a:endParaRPr lang="en-US"/>
          </a:p>
        </p:txBody>
      </p:sp>
    </p:spTree>
    <p:extLst>
      <p:ext uri="{BB962C8B-B14F-4D97-AF65-F5344CB8AC3E}">
        <p14:creationId xmlns:p14="http://schemas.microsoft.com/office/powerpoint/2010/main" val="4063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8A7FE-700D-B990-C9F1-E1EA11854C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2DF26E-0EAF-BB26-C4D0-E9DC6A9BD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27B5D-4E43-3189-B94C-3A1868232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3115D8-D104-4B81-900C-5203BDAF45ED}" type="datetimeFigureOut">
              <a:rPr lang="en-US" smtClean="0"/>
              <a:t>9/23/2024</a:t>
            </a:fld>
            <a:endParaRPr lang="en-US"/>
          </a:p>
        </p:txBody>
      </p:sp>
      <p:sp>
        <p:nvSpPr>
          <p:cNvPr id="5" name="Footer Placeholder 4">
            <a:extLst>
              <a:ext uri="{FF2B5EF4-FFF2-40B4-BE49-F238E27FC236}">
                <a16:creationId xmlns:a16="http://schemas.microsoft.com/office/drawing/2014/main" id="{2270B9CC-02F1-8C45-87D3-5A318D98D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16AD3F-78EB-9F24-8800-427DC9C16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CAD701-7034-425B-9FDD-65437D18C1AC}" type="slidenum">
              <a:rPr lang="en-US" smtClean="0"/>
              <a:t>‹#›</a:t>
            </a:fld>
            <a:endParaRPr lang="en-US"/>
          </a:p>
        </p:txBody>
      </p:sp>
    </p:spTree>
    <p:extLst>
      <p:ext uri="{BB962C8B-B14F-4D97-AF65-F5344CB8AC3E}">
        <p14:creationId xmlns:p14="http://schemas.microsoft.com/office/powerpoint/2010/main" val="1098836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irclesofcareinc.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Driver's_licences_in_Canada"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dfps.texas.gov/Background_Checks/documents/ID_Requirements_Waiver_Minor_Fingerprint_Applicants.pdf"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mailto:classNotifications@hhsc.state.tx.us"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C3E7D0-20C8-B520-6CA2-DFAAE7634FC8}"/>
              </a:ext>
            </a:extLst>
          </p:cNvPr>
          <p:cNvSpPr>
            <a:spLocks noGrp="1"/>
          </p:cNvSpPr>
          <p:nvPr>
            <p:ph type="ctrTitle"/>
          </p:nvPr>
        </p:nvSpPr>
        <p:spPr>
          <a:xfrm>
            <a:off x="773408" y="992094"/>
            <a:ext cx="3616913" cy="2795160"/>
          </a:xfrm>
        </p:spPr>
        <p:txBody>
          <a:bodyPr>
            <a:normAutofit/>
          </a:bodyPr>
          <a:lstStyle/>
          <a:p>
            <a:r>
              <a:rPr lang="en-US" sz="4400"/>
              <a:t>Background Check Instructions</a:t>
            </a:r>
          </a:p>
        </p:txBody>
      </p:sp>
      <p:pic>
        <p:nvPicPr>
          <p:cNvPr id="5" name="Picture 4" descr="A blue circle with a person in a circle with text&#10;&#10;Description automatically generated">
            <a:extLst>
              <a:ext uri="{FF2B5EF4-FFF2-40B4-BE49-F238E27FC236}">
                <a16:creationId xmlns:a16="http://schemas.microsoft.com/office/drawing/2014/main" id="{F2780EB8-0538-D89F-A18B-23E4BA62E23D}"/>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5914801" y="578738"/>
            <a:ext cx="5670549" cy="5670549"/>
          </a:xfrm>
          <a:prstGeom prst="rect">
            <a:avLst/>
          </a:prstGeom>
        </p:spPr>
      </p:pic>
    </p:spTree>
    <p:extLst>
      <p:ext uri="{BB962C8B-B14F-4D97-AF65-F5344CB8AC3E}">
        <p14:creationId xmlns:p14="http://schemas.microsoft.com/office/powerpoint/2010/main" val="42814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ep by step guide&#10;&#10;Description automatically generated">
            <a:extLst>
              <a:ext uri="{FF2B5EF4-FFF2-40B4-BE49-F238E27FC236}">
                <a16:creationId xmlns:a16="http://schemas.microsoft.com/office/drawing/2014/main" id="{6097251D-2AD0-5F40-676A-E4F22FF20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35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81B963-3BAC-9B1B-002A-3B828E4FDC35}"/>
              </a:ext>
            </a:extLst>
          </p:cNvPr>
          <p:cNvSpPr txBox="1"/>
          <p:nvPr/>
        </p:nvSpPr>
        <p:spPr>
          <a:xfrm>
            <a:off x="235390" y="1908136"/>
            <a:ext cx="4825497" cy="3639073"/>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Background checks are required for all foster to adopt parents, household members who are 14 years of age and older, frequent visitors, babysitters, and respite care providers. </a:t>
            </a:r>
          </a:p>
          <a:p>
            <a:pPr marL="0" marR="0">
              <a:lnSpc>
                <a:spcPct val="107000"/>
              </a:lnSpc>
              <a:spcBef>
                <a:spcPts val="0"/>
              </a:spcBef>
              <a:spcAft>
                <a:spcPts val="80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To complete a consent to have Circles of Care run a background check go to our website: </a:t>
            </a:r>
          </a:p>
          <a:p>
            <a:pPr marL="0" marR="0">
              <a:lnSpc>
                <a:spcPct val="107000"/>
              </a:lnSpc>
              <a:spcBef>
                <a:spcPts val="0"/>
              </a:spcBef>
              <a:spcAft>
                <a:spcPts val="800"/>
              </a:spcAft>
            </a:pPr>
            <a:r>
              <a:rPr lang="en-US" sz="1800" u="sng" dirty="0">
                <a:solidFill>
                  <a:srgbClr val="99CA3C"/>
                </a:solidFill>
                <a:effectLst/>
                <a:latin typeface="Trebuchet MS" panose="020B0603020202020204" pitchFamily="34" charset="0"/>
                <a:ea typeface="Times New Roman" panose="02020603050405020304" pitchFamily="18" charset="0"/>
                <a:cs typeface="Times New Roman" panose="02020603050405020304" pitchFamily="18" charset="0"/>
                <a:hlinkClick r:id="rId2"/>
              </a:rPr>
              <a:t>www.circlesofcareinc.org</a:t>
            </a: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 and click on Application to the left of the home screen. </a:t>
            </a:r>
          </a:p>
        </p:txBody>
      </p:sp>
      <p:pic>
        <p:nvPicPr>
          <p:cNvPr id="6" name="Picture 5" descr="A screenshot of a website&#10;&#10;Description automatically generated">
            <a:extLst>
              <a:ext uri="{FF2B5EF4-FFF2-40B4-BE49-F238E27FC236}">
                <a16:creationId xmlns:a16="http://schemas.microsoft.com/office/drawing/2014/main" id="{3C5B4480-BA3E-22C5-5D95-4502762B7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11" y="548640"/>
            <a:ext cx="6410087" cy="5760720"/>
          </a:xfrm>
          <a:prstGeom prst="rect">
            <a:avLst/>
          </a:prstGeom>
        </p:spPr>
      </p:pic>
      <p:sp>
        <p:nvSpPr>
          <p:cNvPr id="7" name="Arrow: Left 6">
            <a:extLst>
              <a:ext uri="{FF2B5EF4-FFF2-40B4-BE49-F238E27FC236}">
                <a16:creationId xmlns:a16="http://schemas.microsoft.com/office/drawing/2014/main" id="{B3BEC588-C150-9035-8147-AAFD31AA1B9D}"/>
              </a:ext>
            </a:extLst>
          </p:cNvPr>
          <p:cNvSpPr/>
          <p:nvPr/>
        </p:nvSpPr>
        <p:spPr>
          <a:xfrm rot="19336092">
            <a:off x="6830573" y="3759822"/>
            <a:ext cx="978408" cy="55128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81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9CBB6EB3-DCBA-6CD5-E62B-34725DA03AA7}"/>
              </a:ext>
            </a:extLst>
          </p:cNvPr>
          <p:cNvSpPr txBox="1"/>
          <p:nvPr/>
        </p:nvSpPr>
        <p:spPr>
          <a:xfrm>
            <a:off x="6029608" y="235390"/>
            <a:ext cx="3938257" cy="597529"/>
          </a:xfrm>
          <a:prstGeom prst="rect">
            <a:avLst/>
          </a:prstGeom>
        </p:spPr>
        <p:txBody>
          <a:bodyPr vert="horz" lIns="91440" tIns="45720" rIns="91440" bIns="45720" rtlCol="0">
            <a:normAutofit lnSpcReduction="10000"/>
          </a:bodyPr>
          <a:lstStyle/>
          <a:p>
            <a:pPr marL="0" marR="0" indent="-228600">
              <a:lnSpc>
                <a:spcPct val="90000"/>
              </a:lnSpc>
              <a:spcBef>
                <a:spcPts val="0"/>
              </a:spcBef>
              <a:spcAft>
                <a:spcPts val="800"/>
              </a:spcAft>
              <a:buFont typeface="Arial" panose="020B0604020202020204" pitchFamily="34" charset="0"/>
              <a:buChar char="•"/>
            </a:pPr>
            <a:r>
              <a:rPr lang="en-US" sz="2000" dirty="0">
                <a:effectLst/>
              </a:rPr>
              <a:t>There will be a list of forms to complete.     </a:t>
            </a:r>
          </a:p>
        </p:txBody>
      </p:sp>
      <p:sp>
        <p:nvSpPr>
          <p:cNvPr id="6" name="TextBox 5">
            <a:extLst>
              <a:ext uri="{FF2B5EF4-FFF2-40B4-BE49-F238E27FC236}">
                <a16:creationId xmlns:a16="http://schemas.microsoft.com/office/drawing/2014/main" id="{F91D55B3-B9CD-F495-DDBE-6CA36508A52E}"/>
              </a:ext>
            </a:extLst>
          </p:cNvPr>
          <p:cNvSpPr txBox="1"/>
          <p:nvPr/>
        </p:nvSpPr>
        <p:spPr>
          <a:xfrm>
            <a:off x="108640" y="794881"/>
            <a:ext cx="4093709" cy="422038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Click on Criminal and Central Registry Check Consent. Once you complete the form it will automatically email it to the Family Home Developer. Since the form is completed online it will not allow us to access your social security number. </a:t>
            </a:r>
            <a:r>
              <a:rPr lang="en-US" sz="1800" dirty="0">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You will need to submit a copy of your social security card and drivers license to your local Family Home Developer or through a secure link to our </a:t>
            </a:r>
            <a:r>
              <a:rPr lang="en-US" sz="1800" dirty="0" err="1">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DropBox</a:t>
            </a:r>
            <a:r>
              <a:rPr lang="en-US" sz="1800" dirty="0">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feature which will be provided to you.</a:t>
            </a: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 We cannot run your background without them. </a:t>
            </a:r>
          </a:p>
        </p:txBody>
      </p:sp>
      <p:pic>
        <p:nvPicPr>
          <p:cNvPr id="7" name="Picture 6" descr="A screen shot of a application&#10;&#10;Description automatically generated">
            <a:extLst>
              <a:ext uri="{FF2B5EF4-FFF2-40B4-BE49-F238E27FC236}">
                <a16:creationId xmlns:a16="http://schemas.microsoft.com/office/drawing/2014/main" id="{C962B6F2-D48B-6078-F2FB-142522F12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821" y="1148845"/>
            <a:ext cx="6752986" cy="5113606"/>
          </a:xfrm>
          <a:prstGeom prst="rect">
            <a:avLst/>
          </a:prstGeom>
        </p:spPr>
      </p:pic>
      <p:sp>
        <p:nvSpPr>
          <p:cNvPr id="8" name="Arrow: Left 7">
            <a:extLst>
              <a:ext uri="{FF2B5EF4-FFF2-40B4-BE49-F238E27FC236}">
                <a16:creationId xmlns:a16="http://schemas.microsoft.com/office/drawing/2014/main" id="{9C19C6EA-83C1-87CD-838F-501F3E34E0D5}"/>
              </a:ext>
            </a:extLst>
          </p:cNvPr>
          <p:cNvSpPr/>
          <p:nvPr/>
        </p:nvSpPr>
        <p:spPr>
          <a:xfrm>
            <a:off x="10615792" y="2985963"/>
            <a:ext cx="978408" cy="48463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09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driver's license&#10;&#10;Description automatically generated">
            <a:extLst>
              <a:ext uri="{FF2B5EF4-FFF2-40B4-BE49-F238E27FC236}">
                <a16:creationId xmlns:a16="http://schemas.microsoft.com/office/drawing/2014/main" id="{B194C41E-50FE-B977-E603-2A69FDD713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409" b="1"/>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7581173-7CE8-18AB-5DAA-E6D51EA4932B}"/>
              </a:ext>
            </a:extLst>
          </p:cNvPr>
          <p:cNvSpPr txBox="1"/>
          <p:nvPr/>
        </p:nvSpPr>
        <p:spPr>
          <a:xfrm>
            <a:off x="154746" y="253218"/>
            <a:ext cx="4825218" cy="6404727"/>
          </a:xfrm>
          <a:prstGeom prst="rect">
            <a:avLst/>
          </a:prstGeom>
        </p:spPr>
        <p:txBody>
          <a:bodyPr vert="horz" lIns="91440" tIns="45720" rIns="91440" bIns="45720" rtlCol="0">
            <a:normAutofit/>
          </a:bodyPr>
          <a:lstStyle/>
          <a:p>
            <a:pPr marR="0">
              <a:lnSpc>
                <a:spcPct val="90000"/>
              </a:lnSpc>
              <a:spcBef>
                <a:spcPts val="0"/>
              </a:spcBef>
              <a:spcAft>
                <a:spcPts val="800"/>
              </a:spcAft>
            </a:pPr>
            <a:endParaRPr lang="en-US" sz="2000" dirty="0">
              <a:effectLst/>
            </a:endParaRPr>
          </a:p>
          <a:p>
            <a:pPr marR="0">
              <a:lnSpc>
                <a:spcPct val="90000"/>
              </a:lnSpc>
              <a:spcBef>
                <a:spcPts val="0"/>
              </a:spcBef>
              <a:spcAft>
                <a:spcPts val="800"/>
              </a:spcAft>
            </a:pPr>
            <a:r>
              <a:rPr lang="en-US" sz="2000" dirty="0">
                <a:effectLst/>
              </a:rPr>
              <a:t>Complete the background consent in its entirety. Include current name, past names, maiden name, address, phone number, email address, driver’s license number and state issued, past cities you have lived in the State of Texas, and other states you lived in within the past 5 years. Also include any past arrests or criminal history. </a:t>
            </a:r>
          </a:p>
          <a:p>
            <a:pPr marL="0" marR="0" indent="-228600">
              <a:lnSpc>
                <a:spcPct val="90000"/>
              </a:lnSpc>
              <a:spcBef>
                <a:spcPts val="0"/>
              </a:spcBef>
              <a:spcAft>
                <a:spcPts val="800"/>
              </a:spcAft>
              <a:buFont typeface="Arial" panose="020B0604020202020204" pitchFamily="34" charset="0"/>
              <a:buChar char="•"/>
            </a:pPr>
            <a:endParaRPr lang="en-US" sz="2000" dirty="0"/>
          </a:p>
          <a:p>
            <a:pPr marL="0" marR="0" indent="-228600">
              <a:lnSpc>
                <a:spcPct val="90000"/>
              </a:lnSpc>
              <a:spcBef>
                <a:spcPts val="0"/>
              </a:spcBef>
              <a:spcAft>
                <a:spcPts val="800"/>
              </a:spcAft>
              <a:buFont typeface="Arial" panose="020B0604020202020204" pitchFamily="34" charset="0"/>
              <a:buChar char="•"/>
            </a:pPr>
            <a:r>
              <a:rPr lang="en-US" sz="2000" dirty="0">
                <a:highlight>
                  <a:srgbClr val="FFFF00"/>
                </a:highlight>
              </a:rPr>
              <a:t>Note:</a:t>
            </a:r>
            <a:r>
              <a:rPr lang="en-US" sz="2000" dirty="0"/>
              <a:t> adults cannot share an email address. Email addresses must be individualized. Minors can use a parent’s email address. </a:t>
            </a:r>
          </a:p>
          <a:p>
            <a:pPr marL="0" marR="0" indent="-228600">
              <a:lnSpc>
                <a:spcPct val="90000"/>
              </a:lnSpc>
              <a:spcBef>
                <a:spcPts val="0"/>
              </a:spcBef>
              <a:spcAft>
                <a:spcPts val="800"/>
              </a:spcAft>
              <a:buFont typeface="Arial" panose="020B0604020202020204" pitchFamily="34" charset="0"/>
              <a:buChar char="•"/>
            </a:pPr>
            <a:r>
              <a:rPr lang="en-US" sz="2000" dirty="0">
                <a:effectLst/>
              </a:rPr>
              <a:t>Also b</a:t>
            </a:r>
            <a:r>
              <a:rPr lang="en-US" sz="2000" dirty="0"/>
              <a:t>e sure that the name being ran for the background check matches what is on your driver’s license.</a:t>
            </a:r>
            <a:endParaRPr lang="en-US" sz="2000" dirty="0">
              <a:effectLst/>
            </a:endParaRPr>
          </a:p>
          <a:p>
            <a:pPr marL="0" marR="0" indent="-228600">
              <a:lnSpc>
                <a:spcPct val="90000"/>
              </a:lnSpc>
              <a:spcBef>
                <a:spcPts val="0"/>
              </a:spcBef>
              <a:spcAft>
                <a:spcPts val="800"/>
              </a:spcAft>
              <a:buFont typeface="Arial" panose="020B0604020202020204" pitchFamily="34" charset="0"/>
              <a:buChar char="•"/>
            </a:pPr>
            <a:endParaRPr lang="en-US" sz="1400" dirty="0">
              <a:effectLst/>
            </a:endParaRPr>
          </a:p>
        </p:txBody>
      </p:sp>
      <p:sp>
        <p:nvSpPr>
          <p:cNvPr id="8" name="TextBox 7">
            <a:extLst>
              <a:ext uri="{FF2B5EF4-FFF2-40B4-BE49-F238E27FC236}">
                <a16:creationId xmlns:a16="http://schemas.microsoft.com/office/drawing/2014/main" id="{5629D24C-4376-36B3-CA67-D58D01943F05}"/>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Driver's_licences_in_Canad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8540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DF9498-9980-4848-2E12-05A04A3D375A}"/>
              </a:ext>
            </a:extLst>
          </p:cNvPr>
          <p:cNvSpPr>
            <a:spLocks noGrp="1"/>
          </p:cNvSpPr>
          <p:nvPr>
            <p:ph type="title"/>
          </p:nvPr>
        </p:nvSpPr>
        <p:spPr>
          <a:xfrm>
            <a:off x="154745" y="4234376"/>
            <a:ext cx="5010834" cy="2509607"/>
          </a:xfrm>
        </p:spPr>
        <p:txBody>
          <a:bodyPr vert="horz" lIns="91440" tIns="45720" rIns="91440" bIns="45720" rtlCol="0" anchor="b">
            <a:noAutofit/>
          </a:bodyPr>
          <a:lstStyle/>
          <a:p>
            <a:pPr algn="ctr"/>
            <a:br>
              <a:rPr lang="en-US" sz="3600" kern="1200">
                <a:solidFill>
                  <a:schemeClr val="tx1"/>
                </a:solidFill>
                <a:latin typeface="+mj-lt"/>
                <a:ea typeface="+mj-ea"/>
                <a:cs typeface="+mj-cs"/>
              </a:rPr>
            </a:br>
            <a:br>
              <a:rPr lang="en-US" sz="3600" kern="1200">
                <a:solidFill>
                  <a:schemeClr val="tx1"/>
                </a:solidFill>
                <a:latin typeface="+mj-lt"/>
                <a:ea typeface="+mj-ea"/>
                <a:cs typeface="+mj-cs"/>
              </a:rPr>
            </a:br>
            <a:br>
              <a:rPr lang="en-US" sz="3600" kern="1200">
                <a:solidFill>
                  <a:schemeClr val="tx1"/>
                </a:solidFill>
                <a:latin typeface="+mj-lt"/>
                <a:ea typeface="+mj-ea"/>
                <a:cs typeface="+mj-cs"/>
              </a:rPr>
            </a:br>
            <a:br>
              <a:rPr lang="en-US" sz="3600" kern="1200">
                <a:solidFill>
                  <a:schemeClr val="tx1"/>
                </a:solidFill>
                <a:latin typeface="+mj-lt"/>
                <a:ea typeface="+mj-ea"/>
                <a:cs typeface="+mj-cs"/>
              </a:rPr>
            </a:br>
            <a:r>
              <a:rPr lang="en-US" sz="3600" kern="1200">
                <a:solidFill>
                  <a:schemeClr val="tx1"/>
                </a:solidFill>
                <a:latin typeface="+mj-lt"/>
                <a:ea typeface="+mj-ea"/>
                <a:cs typeface="+mj-cs"/>
              </a:rPr>
              <a:t>Minors who do not have an identification card will need to ensure that this completed form is taken when completing the FBI Fingerprinting.</a:t>
            </a:r>
            <a:br>
              <a:rPr lang="en-US" sz="3600" kern="1200">
                <a:solidFill>
                  <a:schemeClr val="tx1"/>
                </a:solidFill>
                <a:latin typeface="+mj-lt"/>
                <a:ea typeface="+mj-ea"/>
                <a:cs typeface="+mj-cs"/>
              </a:rPr>
            </a:br>
            <a:br>
              <a:rPr lang="en-US" sz="2800" kern="1200">
                <a:solidFill>
                  <a:schemeClr val="tx1"/>
                </a:solidFill>
                <a:latin typeface="+mj-lt"/>
                <a:ea typeface="+mj-ea"/>
                <a:cs typeface="+mj-cs"/>
              </a:rPr>
            </a:br>
            <a:br>
              <a:rPr lang="en-US" sz="2800" kern="1200">
                <a:solidFill>
                  <a:schemeClr val="tx1"/>
                </a:solidFill>
                <a:latin typeface="+mj-lt"/>
                <a:ea typeface="+mj-ea"/>
                <a:cs typeface="+mj-cs"/>
              </a:rPr>
            </a:br>
            <a:r>
              <a:rPr lang="en-US" sz="2800" kern="1200">
                <a:solidFill>
                  <a:schemeClr val="tx1"/>
                </a:solidFill>
                <a:latin typeface="+mj-lt"/>
                <a:ea typeface="+mj-ea"/>
                <a:cs typeface="+mj-cs"/>
              </a:rPr>
              <a:t>This form can be found at </a:t>
            </a:r>
            <a:r>
              <a:rPr lang="en-US" sz="2800" kern="1200">
                <a:solidFill>
                  <a:schemeClr val="tx1"/>
                </a:solidFill>
                <a:latin typeface="+mj-lt"/>
                <a:ea typeface="+mj-ea"/>
                <a:cs typeface="+mj-cs"/>
                <a:hlinkClick r:id="rId2"/>
              </a:rPr>
              <a:t>https://www.dfps.texas.gov/Background_Checks/documents/ID_Requirements_Waiver_Minor_Fingerprint_Applicants.pdf</a:t>
            </a:r>
            <a:r>
              <a:rPr lang="en-US" sz="2800" kern="1200">
                <a:solidFill>
                  <a:schemeClr val="tx1"/>
                </a:solidFill>
                <a:latin typeface="+mj-lt"/>
                <a:ea typeface="+mj-ea"/>
                <a:cs typeface="+mj-cs"/>
              </a:rPr>
              <a:t> </a:t>
            </a:r>
            <a:endParaRPr lang="en-US" sz="2800" kern="1200" dirty="0">
              <a:solidFill>
                <a:schemeClr val="tx1"/>
              </a:solidFill>
              <a:latin typeface="+mj-lt"/>
              <a:ea typeface="+mj-ea"/>
              <a:cs typeface="+mj-cs"/>
            </a:endParaRPr>
          </a:p>
        </p:txBody>
      </p:sp>
      <p:pic>
        <p:nvPicPr>
          <p:cNvPr id="21" name="Picture 20" descr="A close-up of a document&#10;&#10;Description automatically generated">
            <a:extLst>
              <a:ext uri="{FF2B5EF4-FFF2-40B4-BE49-F238E27FC236}">
                <a16:creationId xmlns:a16="http://schemas.microsoft.com/office/drawing/2014/main" id="{8EFEC693-DF57-BD26-D470-7B661D11A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060" y="0"/>
            <a:ext cx="5739617" cy="7429925"/>
          </a:xfrm>
          <a:prstGeom prst="rect">
            <a:avLst/>
          </a:prstGeom>
        </p:spPr>
      </p:pic>
    </p:spTree>
    <p:extLst>
      <p:ext uri="{BB962C8B-B14F-4D97-AF65-F5344CB8AC3E}">
        <p14:creationId xmlns:p14="http://schemas.microsoft.com/office/powerpoint/2010/main" val="39759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descr="A close-up of a document&#10;&#10;Description automatically generated">
            <a:extLst>
              <a:ext uri="{FF2B5EF4-FFF2-40B4-BE49-F238E27FC236}">
                <a16:creationId xmlns:a16="http://schemas.microsoft.com/office/drawing/2014/main" id="{D3994718-EDBA-B7F6-65DD-14D43CFB4F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5824767" cy="7537936"/>
          </a:xfrm>
        </p:spPr>
      </p:pic>
      <p:sp>
        <p:nvSpPr>
          <p:cNvPr id="26" name="Content Placeholder 25">
            <a:extLst>
              <a:ext uri="{FF2B5EF4-FFF2-40B4-BE49-F238E27FC236}">
                <a16:creationId xmlns:a16="http://schemas.microsoft.com/office/drawing/2014/main" id="{000B94B5-C543-110C-C695-297F3F722AFF}"/>
              </a:ext>
            </a:extLst>
          </p:cNvPr>
          <p:cNvSpPr txBox="1">
            <a:spLocks noGrp="1"/>
          </p:cNvSpPr>
          <p:nvPr>
            <p:ph sz="half" idx="2"/>
          </p:nvPr>
        </p:nvSpPr>
        <p:spPr>
          <a:xfrm>
            <a:off x="6367235" y="376653"/>
            <a:ext cx="5181600" cy="4351338"/>
          </a:xfrm>
          <a:prstGeom prst="rect">
            <a:avLst/>
          </a:prstGeom>
        </p:spPr>
        <p:txBody>
          <a:bodyPr vert="horz" lIns="91440" tIns="45720" rIns="91440" bIns="45720" rtlCol="0" anchor="t">
            <a:noAutofit/>
          </a:bodyPr>
          <a:lstStyle/>
          <a:p>
            <a:pPr marL="0" marR="0" indent="-228600">
              <a:lnSpc>
                <a:spcPct val="90000"/>
              </a:lnSpc>
              <a:spcBef>
                <a:spcPts val="0"/>
              </a:spcBef>
              <a:spcAft>
                <a:spcPts val="800"/>
              </a:spcAft>
              <a:buFont typeface="Arial" panose="020B0604020202020204" pitchFamily="34" charset="0"/>
              <a:buChar char="•"/>
            </a:pPr>
            <a:r>
              <a:rPr lang="en-US" sz="1800" dirty="0">
                <a:effectLst/>
              </a:rPr>
              <a:t>Once the form is complete, the background will be run by a Circles of Care staff member or Family Home Developer. You should receive an email from the State of Texas letting you know if you need to be fingerprinted or if you are Eligible. Eligible means you have a valid fingerprint already on file. A letter will be attached to the email letting you know what you need to do next. The email </a:t>
            </a:r>
            <a:r>
              <a:rPr lang="en-US" sz="1800" dirty="0"/>
              <a:t>subject </a:t>
            </a:r>
            <a:r>
              <a:rPr lang="en-US" sz="1800" dirty="0">
                <a:effectLst/>
              </a:rPr>
              <a:t>will read:</a:t>
            </a:r>
          </a:p>
          <a:p>
            <a:pPr marL="0" marR="0" indent="-228600">
              <a:lnSpc>
                <a:spcPct val="90000"/>
              </a:lnSpc>
              <a:spcBef>
                <a:spcPts val="0"/>
              </a:spcBef>
              <a:spcAft>
                <a:spcPts val="800"/>
              </a:spcAft>
              <a:buFont typeface="Arial" panose="020B0604020202020204" pitchFamily="34" charset="0"/>
              <a:buChar char="•"/>
            </a:pPr>
            <a:r>
              <a:rPr lang="en-US" sz="1800" dirty="0">
                <a:effectLst/>
              </a:rPr>
              <a:t>Childcare Regulation Background Check for Circles of Care: Actions You Must Complete</a:t>
            </a:r>
          </a:p>
          <a:p>
            <a:pPr marL="0" marR="0" indent="-228600">
              <a:lnSpc>
                <a:spcPct val="90000"/>
              </a:lnSpc>
              <a:spcBef>
                <a:spcPts val="0"/>
              </a:spcBef>
              <a:spcAft>
                <a:spcPts val="800"/>
              </a:spcAft>
              <a:buFont typeface="Arial" panose="020B0604020202020204" pitchFamily="34" charset="0"/>
              <a:buChar char="•"/>
            </a:pPr>
            <a:r>
              <a:rPr lang="en-US" sz="1800" dirty="0">
                <a:effectLst/>
              </a:rPr>
              <a:t>This is the email address that the email will be coming from: </a:t>
            </a:r>
            <a:r>
              <a:rPr lang="en-US" sz="1800" dirty="0">
                <a:effectLst/>
                <a:hlinkClick r:id="rId3"/>
              </a:rPr>
              <a:t>classNotifications@hhsc.state.tx.us</a:t>
            </a:r>
            <a:endParaRPr lang="en-US" sz="1800" dirty="0">
              <a:effectLst/>
            </a:endParaRPr>
          </a:p>
          <a:p>
            <a:pPr marL="0" marR="0" indent="-228600">
              <a:lnSpc>
                <a:spcPct val="90000"/>
              </a:lnSpc>
              <a:spcBef>
                <a:spcPts val="0"/>
              </a:spcBef>
              <a:spcAft>
                <a:spcPts val="800"/>
              </a:spcAft>
              <a:buFont typeface="Arial" panose="020B0604020202020204" pitchFamily="34" charset="0"/>
              <a:buChar char="•"/>
            </a:pPr>
            <a:r>
              <a:rPr lang="en-US" sz="1800" dirty="0"/>
              <a:t>The email may go to your Spam or Junk folder so please check for it there. </a:t>
            </a:r>
          </a:p>
          <a:p>
            <a:pPr marL="0" marR="0" indent="-228600">
              <a:lnSpc>
                <a:spcPct val="90000"/>
              </a:lnSpc>
              <a:spcBef>
                <a:spcPts val="0"/>
              </a:spcBef>
              <a:spcAft>
                <a:spcPts val="800"/>
              </a:spcAft>
              <a:buFont typeface="Arial" panose="020B0604020202020204" pitchFamily="34" charset="0"/>
              <a:buChar char="•"/>
            </a:pPr>
            <a:r>
              <a:rPr lang="en-US" sz="1800" dirty="0"/>
              <a:t>You have 30 days to schedule your fingerprints after the date Circles of Care runs it.  </a:t>
            </a:r>
            <a:endParaRPr lang="en-US" sz="1800" dirty="0">
              <a:effectLst/>
            </a:endParaRPr>
          </a:p>
        </p:txBody>
      </p:sp>
      <p:sp>
        <p:nvSpPr>
          <p:cNvPr id="28" name="TextBox 27">
            <a:extLst>
              <a:ext uri="{FF2B5EF4-FFF2-40B4-BE49-F238E27FC236}">
                <a16:creationId xmlns:a16="http://schemas.microsoft.com/office/drawing/2014/main" id="{FC84CD93-FC61-5666-3292-C6059349FBB9}"/>
              </a:ext>
            </a:extLst>
          </p:cNvPr>
          <p:cNvSpPr txBox="1"/>
          <p:nvPr/>
        </p:nvSpPr>
        <p:spPr>
          <a:xfrm>
            <a:off x="6471354" y="5403240"/>
            <a:ext cx="5181600" cy="923330"/>
          </a:xfrm>
          <a:prstGeom prst="rect">
            <a:avLst/>
          </a:prstGeom>
          <a:noFill/>
        </p:spPr>
        <p:txBody>
          <a:bodyPr wrap="square">
            <a:spAutoFit/>
          </a:bodyPr>
          <a:lstStyle/>
          <a:p>
            <a:r>
              <a:rPr lang="en-US" b="1" i="0" dirty="0">
                <a:solidFill>
                  <a:srgbClr val="000000"/>
                </a:solidFill>
                <a:effectLst/>
                <a:latin typeface="YAFdJvSyp_k 2"/>
              </a:rPr>
              <a:t>**The cost of the FBI is $38.54 and is reimbursed by Circles of Care for Potential Parents, Household Members under the age of 18 and Respite Providers. </a:t>
            </a:r>
            <a:endParaRPr lang="en-US" dirty="0">
              <a:solidFill>
                <a:srgbClr val="000000"/>
              </a:solidFill>
              <a:effectLst/>
              <a:latin typeface="YAFdJvSyp_k 2"/>
            </a:endParaRPr>
          </a:p>
        </p:txBody>
      </p:sp>
    </p:spTree>
    <p:extLst>
      <p:ext uri="{BB962C8B-B14F-4D97-AF65-F5344CB8AC3E}">
        <p14:creationId xmlns:p14="http://schemas.microsoft.com/office/powerpoint/2010/main" val="395711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21F4860-FA53-89E8-4131-4292603CE138}"/>
              </a:ext>
            </a:extLst>
          </p:cNvPr>
          <p:cNvSpPr>
            <a:spLocks noGrp="1"/>
          </p:cNvSpPr>
          <p:nvPr>
            <p:ph type="title"/>
          </p:nvPr>
        </p:nvSpPr>
        <p:spPr/>
        <p:txBody>
          <a:bodyPr/>
          <a:lstStyle/>
          <a:p>
            <a:pPr algn="ctr"/>
            <a:r>
              <a:rPr lang="en-US" dirty="0"/>
              <a:t>Example of Email for Scheduling FBI Fingerprints</a:t>
            </a:r>
          </a:p>
        </p:txBody>
      </p:sp>
      <p:pic>
        <p:nvPicPr>
          <p:cNvPr id="17" name="Content Placeholder 16" descr="A close-up of a document&#10;&#10;Description automatically generated">
            <a:extLst>
              <a:ext uri="{FF2B5EF4-FFF2-40B4-BE49-F238E27FC236}">
                <a16:creationId xmlns:a16="http://schemas.microsoft.com/office/drawing/2014/main" id="{040B30D7-CE51-BA83-33D8-A5D566055E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8990" y="1649780"/>
            <a:ext cx="3888653" cy="5032375"/>
          </a:xfrm>
        </p:spPr>
      </p:pic>
      <p:pic>
        <p:nvPicPr>
          <p:cNvPr id="19" name="Content Placeholder 18" descr="A close-up of a document&#10;&#10;Description automatically generated">
            <a:extLst>
              <a:ext uri="{FF2B5EF4-FFF2-40B4-BE49-F238E27FC236}">
                <a16:creationId xmlns:a16="http://schemas.microsoft.com/office/drawing/2014/main" id="{791F36E6-4699-2239-133F-0C23F166DA1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8433" y="1690688"/>
            <a:ext cx="3595623" cy="4653160"/>
          </a:xfrm>
        </p:spPr>
      </p:pic>
    </p:spTree>
    <p:extLst>
      <p:ext uri="{BB962C8B-B14F-4D97-AF65-F5344CB8AC3E}">
        <p14:creationId xmlns:p14="http://schemas.microsoft.com/office/powerpoint/2010/main" val="298412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21F4860-FA53-89E8-4131-4292603CE138}"/>
              </a:ext>
            </a:extLst>
          </p:cNvPr>
          <p:cNvSpPr>
            <a:spLocks noGrp="1"/>
          </p:cNvSpPr>
          <p:nvPr>
            <p:ph type="title"/>
          </p:nvPr>
        </p:nvSpPr>
        <p:spPr/>
        <p:txBody>
          <a:bodyPr/>
          <a:lstStyle/>
          <a:p>
            <a:pPr algn="ctr"/>
            <a:r>
              <a:rPr lang="en-US" dirty="0"/>
              <a:t>Example of Email if Out of State Central Registry is required</a:t>
            </a:r>
          </a:p>
        </p:txBody>
      </p:sp>
      <p:pic>
        <p:nvPicPr>
          <p:cNvPr id="17" name="Content Placeholder 16">
            <a:extLst>
              <a:ext uri="{FF2B5EF4-FFF2-40B4-BE49-F238E27FC236}">
                <a16:creationId xmlns:a16="http://schemas.microsoft.com/office/drawing/2014/main" id="{040B30D7-CE51-BA83-33D8-A5D566055E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578990" y="1649780"/>
            <a:ext cx="3888653" cy="5032375"/>
          </a:xfrm>
        </p:spPr>
      </p:pic>
      <p:pic>
        <p:nvPicPr>
          <p:cNvPr id="19" name="Content Placeholder 18">
            <a:extLst>
              <a:ext uri="{FF2B5EF4-FFF2-40B4-BE49-F238E27FC236}">
                <a16:creationId xmlns:a16="http://schemas.microsoft.com/office/drawing/2014/main" id="{791F36E6-4699-2239-133F-0C23F166DA1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208433" y="1690688"/>
            <a:ext cx="3595623" cy="4653160"/>
          </a:xfrm>
        </p:spPr>
      </p:pic>
    </p:spTree>
    <p:extLst>
      <p:ext uri="{BB962C8B-B14F-4D97-AF65-F5344CB8AC3E}">
        <p14:creationId xmlns:p14="http://schemas.microsoft.com/office/powerpoint/2010/main" val="140229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D362F1-E5B5-3FFB-3FF3-AD6C0006C5BE}"/>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0" marR="0" indent="-228600">
              <a:lnSpc>
                <a:spcPct val="90000"/>
              </a:lnSpc>
              <a:spcBef>
                <a:spcPts val="0"/>
              </a:spcBef>
              <a:spcAft>
                <a:spcPts val="800"/>
              </a:spcAft>
              <a:buFont typeface="Arial" panose="020B0604020202020204" pitchFamily="34" charset="0"/>
              <a:buChar char="•"/>
            </a:pPr>
            <a:r>
              <a:rPr lang="en-US">
                <a:solidFill>
                  <a:schemeClr val="tx2"/>
                </a:solidFill>
                <a:effectLst/>
              </a:rPr>
              <a:t>Once fingerprints have been completed you will receive an email within a few days letting you know you are Eligible. If you have any criminal history this will be sent as a Match Letter. You can still be Eligible with criminal history, but Circles of Care has the right to deny you licensure dependent on the nature of the criminal history, number of arrests, and outcomes. Keep in mind that if you are eligible for a Risk Assessment, Circles of Care does not do these for new foster to adopt families. A Risk Assessment means that we are confident you will not be a risk to children in care and as we do not know you, we are not willing to take this risk. </a:t>
            </a: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aphic 19" descr="Finger Print">
            <a:extLst>
              <a:ext uri="{FF2B5EF4-FFF2-40B4-BE49-F238E27FC236}">
                <a16:creationId xmlns:a16="http://schemas.microsoft.com/office/drawing/2014/main" id="{53FFBB87-8A39-70CC-05B4-D9885F43FD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CD6D7721-D916-14FF-BB02-217FB75041A0}"/>
              </a:ext>
            </a:extLst>
          </p:cNvPr>
          <p:cNvSpPr txBox="1"/>
          <p:nvPr/>
        </p:nvSpPr>
        <p:spPr>
          <a:xfrm>
            <a:off x="730934" y="618027"/>
            <a:ext cx="8411993" cy="1754326"/>
          </a:xfrm>
          <a:prstGeom prst="rect">
            <a:avLst/>
          </a:prstGeom>
          <a:noFill/>
        </p:spPr>
        <p:txBody>
          <a:bodyPr wrap="square">
            <a:spAutoFit/>
          </a:bodyPr>
          <a:lstStyle/>
          <a:p>
            <a:r>
              <a:rPr lang="en-US" dirty="0"/>
              <a:t>If you have a history of being </a:t>
            </a:r>
            <a:r>
              <a:rPr lang="en-US" b="1" u="sng" dirty="0"/>
              <a:t>validated </a:t>
            </a:r>
            <a:r>
              <a:rPr lang="en-US" dirty="0"/>
              <a:t>for Abuse and or Neglect of a child anywhere in the US, Circles of Care will not receive the results of your background check. You will more than likely receive a phone call or letter from the State of Texas informing you that you have history and to notify Circles of Care. This is important because without this information, Circles of Care would be unaware or any abuse/neglect history and unable to move forward with your application</a:t>
            </a:r>
          </a:p>
        </p:txBody>
      </p:sp>
    </p:spTree>
    <p:extLst>
      <p:ext uri="{BB962C8B-B14F-4D97-AF65-F5344CB8AC3E}">
        <p14:creationId xmlns:p14="http://schemas.microsoft.com/office/powerpoint/2010/main" val="77956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TotalTime>
  <Words>779</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Trebuchet MS</vt:lpstr>
      <vt:lpstr>YAFdJvSyp_k 2</vt:lpstr>
      <vt:lpstr>Office Theme</vt:lpstr>
      <vt:lpstr>Background Check Instructions</vt:lpstr>
      <vt:lpstr>PowerPoint Presentation</vt:lpstr>
      <vt:lpstr>PowerPoint Presentation</vt:lpstr>
      <vt:lpstr>PowerPoint Presentation</vt:lpstr>
      <vt:lpstr>    Minors who do not have an identification card will need to ensure that this completed form is taken when completing the FBI Fingerprinting.   This form can be found at https://www.dfps.texas.gov/Background_Checks/documents/ID_Requirements_Waiver_Minor_Fingerprint_Applicants.pdf </vt:lpstr>
      <vt:lpstr>PowerPoint Presentation</vt:lpstr>
      <vt:lpstr>Example of Email for Scheduling FBI Fingerprints</vt:lpstr>
      <vt:lpstr>Example of Email if Out of State Central Registry is required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Clarissa Little</dc:creator>
  <cp:lastModifiedBy>Lisa Edwards</cp:lastModifiedBy>
  <cp:revision>7</cp:revision>
  <dcterms:created xsi:type="dcterms:W3CDTF">2024-09-09T19:13:35Z</dcterms:created>
  <dcterms:modified xsi:type="dcterms:W3CDTF">2024-09-23T14:21:46Z</dcterms:modified>
</cp:coreProperties>
</file>